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1"/>
  </p:notesMasterIdLst>
  <p:handoutMasterIdLst>
    <p:handoutMasterId r:id="rId32"/>
  </p:handoutMasterIdLst>
  <p:sldIdLst>
    <p:sldId id="258" r:id="rId2"/>
    <p:sldId id="349" r:id="rId3"/>
    <p:sldId id="754" r:id="rId4"/>
    <p:sldId id="755" r:id="rId5"/>
    <p:sldId id="756" r:id="rId6"/>
    <p:sldId id="757" r:id="rId7"/>
    <p:sldId id="758" r:id="rId8"/>
    <p:sldId id="795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7" r:id="rId18"/>
    <p:sldId id="768" r:id="rId19"/>
    <p:sldId id="769" r:id="rId20"/>
    <p:sldId id="770" r:id="rId21"/>
    <p:sldId id="771" r:id="rId22"/>
    <p:sldId id="772" r:id="rId23"/>
    <p:sldId id="773" r:id="rId24"/>
    <p:sldId id="774" r:id="rId25"/>
    <p:sldId id="775" r:id="rId26"/>
    <p:sldId id="776" r:id="rId27"/>
    <p:sldId id="777" r:id="rId28"/>
    <p:sldId id="778" r:id="rId29"/>
    <p:sldId id="779" r:id="rId30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0394" autoAdjust="0"/>
  </p:normalViewPr>
  <p:slideViewPr>
    <p:cSldViewPr>
      <p:cViewPr>
        <p:scale>
          <a:sx n="112" d="100"/>
          <a:sy n="112" d="100"/>
        </p:scale>
        <p:origin x="-74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339" y="0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3173"/>
            <a:ext cx="3043762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339" y="8843173"/>
            <a:ext cx="3043761" cy="4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769" y="0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2" y="4421588"/>
            <a:ext cx="5619736" cy="4188622"/>
          </a:xfrm>
          <a:prstGeom prst="rect">
            <a:avLst/>
          </a:prstGeom>
        </p:spPr>
        <p:txBody>
          <a:bodyPr vert="horz" lIns="93315" tIns="46657" rIns="93315" bIns="4665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769" y="8841599"/>
            <a:ext cx="3043762" cy="465927"/>
          </a:xfrm>
          <a:prstGeom prst="rect">
            <a:avLst/>
          </a:prstGeom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80905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56F52D-FCB1-4C78-99D7-E77269D2B985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051657-A59C-4009-9DC3-91E60F4FF644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279D17-9A1E-4AAC-A357-EEFEEB979AE3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3E6262-B355-4E84-A0AC-0FDEB8448957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EF3554-010F-415C-89AA-30D85EBDEEC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69103-595D-4A96-8CAE-959CB9F9165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C542A57-9DCC-49E2-8D99-3EA06EBDA1B4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EC898-A878-4675-8E0D-950DAC60501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6BA78-E2BA-41BC-92D7-26CD97FF6E8C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99144-D5A9-4470-9812-7E8788D7553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9F99D-A071-41E3-8D22-3DDE1CF093D1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35743" indent="-28297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3191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84678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37443" indent="-22638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90208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4297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95739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48504" indent="-22638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97F3E9-4E11-4102-8AC8-A0B6E9232FC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DD81DE-3129-4D26-A818-BACF2AD0E2B1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58184" indent="-291609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66437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33011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99586" indent="-233287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6615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32734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99309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965883" indent="-23328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01269D-8924-4571-95D7-46780089F73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58187" indent="-29161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66441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33017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99592" indent="-23328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66169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2745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9322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65898" indent="-23328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52C927-495E-49B2-80CF-63D25036775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24: Transient Stability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en-US" dirty="0" smtClean="0"/>
              <a:t>Ordinary Differential Equations (ODEs)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1158240"/>
          </a:xfrm>
        </p:spPr>
        <p:txBody>
          <a:bodyPr/>
          <a:lstStyle/>
          <a:p>
            <a:r>
              <a:rPr lang="en-US" dirty="0" smtClean="0"/>
              <a:t>Assume we have a problem of the form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This is known as an initial value problem, since the initial value of </a:t>
            </a:r>
            <a:r>
              <a:rPr lang="en-US" b="1" dirty="0" smtClean="0"/>
              <a:t>x</a:t>
            </a:r>
            <a:r>
              <a:rPr lang="en-US" dirty="0" smtClean="0"/>
              <a:t> is given at some time t</a:t>
            </a:r>
            <a:r>
              <a:rPr lang="en-US" baseline="-25000" dirty="0" smtClean="0"/>
              <a:t>0</a:t>
            </a:r>
          </a:p>
          <a:p>
            <a:pPr lvl="1"/>
            <a:r>
              <a:rPr lang="en-US" dirty="0" smtClean="0"/>
              <a:t>We need to determine </a:t>
            </a:r>
            <a:r>
              <a:rPr lang="en-US" b="1" dirty="0" smtClean="0"/>
              <a:t>x</a:t>
            </a:r>
            <a:r>
              <a:rPr lang="en-US" dirty="0" smtClean="0"/>
              <a:t>(t) for future time</a:t>
            </a:r>
          </a:p>
          <a:p>
            <a:pPr lvl="1"/>
            <a:r>
              <a:rPr lang="en-US" dirty="0" smtClean="0"/>
              <a:t>Initial value, </a:t>
            </a:r>
            <a:r>
              <a:rPr lang="en-US" b="1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, must be either be given or determined by solving for an equilibrium point, </a:t>
            </a:r>
            <a:r>
              <a:rPr lang="en-US" b="1" dirty="0" smtClean="0"/>
              <a:t>f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 = </a:t>
            </a:r>
            <a:r>
              <a:rPr lang="en-US" b="1" dirty="0" smtClean="0"/>
              <a:t>0</a:t>
            </a:r>
          </a:p>
          <a:p>
            <a:pPr lvl="1"/>
            <a:r>
              <a:rPr lang="en-US" dirty="0" smtClean="0"/>
              <a:t>Higher-order systems can be put into this first order form</a:t>
            </a:r>
          </a:p>
          <a:p>
            <a:r>
              <a:rPr lang="en-US" dirty="0" smtClean="0"/>
              <a:t>Except for special cases, such as linear systems, an analytic solution is usually not possible – numerical methods must be used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960557"/>
              </p:ext>
            </p:extLst>
          </p:nvPr>
        </p:nvGraphicFramePr>
        <p:xfrm>
          <a:off x="1219200" y="1828800"/>
          <a:ext cx="3543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93" name="Equation" r:id="rId3" imgW="3543120" imgH="431640" progId="Equation.DSMT4">
                  <p:embed/>
                </p:oleObj>
              </mc:Choice>
              <mc:Fallback>
                <p:oleObj name="Equation" r:id="rId3" imgW="3543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28800"/>
                        <a:ext cx="35433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35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Initial value Problem Examples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910648"/>
              </p:ext>
            </p:extLst>
          </p:nvPr>
        </p:nvGraphicFramePr>
        <p:xfrm>
          <a:off x="457200" y="1280160"/>
          <a:ext cx="81915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7" name="Equation" r:id="rId4" imgW="8191440" imgH="5638680" progId="Equation.DSMT4">
                  <p:embed/>
                </p:oleObj>
              </mc:Choice>
              <mc:Fallback>
                <p:oleObj name="Equation" r:id="rId4" imgW="8191440" imgH="5638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915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6" name="Picture 4" descr="fig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r="17647" b="80219"/>
          <a:stretch>
            <a:fillRect/>
          </a:stretch>
        </p:blipFill>
        <p:spPr bwMode="auto">
          <a:xfrm>
            <a:off x="533400" y="4318958"/>
            <a:ext cx="3352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263242" y="2895600"/>
            <a:ext cx="1728358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2</a:t>
            </a:r>
            <a:br>
              <a:rPr lang="en-US" dirty="0" smtClean="0"/>
            </a:br>
            <a:r>
              <a:rPr lang="en-US" dirty="0" smtClean="0"/>
              <a:t>is similar</a:t>
            </a:r>
            <a:br>
              <a:rPr lang="en-US" dirty="0" smtClean="0"/>
            </a:br>
            <a:r>
              <a:rPr lang="en-US" dirty="0" smtClean="0"/>
              <a:t>to the</a:t>
            </a:r>
            <a:br>
              <a:rPr lang="en-US" dirty="0" smtClean="0"/>
            </a:br>
            <a:r>
              <a:rPr lang="en-US" dirty="0" smtClean="0"/>
              <a:t>SMIB</a:t>
            </a:r>
            <a:br>
              <a:rPr lang="en-US" dirty="0" smtClean="0"/>
            </a:br>
            <a:r>
              <a:rPr lang="en-US" dirty="0" smtClean="0"/>
              <a:t>swing</a:t>
            </a:r>
            <a:br>
              <a:rPr lang="en-US" dirty="0" smtClean="0"/>
            </a:br>
            <a:r>
              <a:rPr lang="en-US" dirty="0" smtClean="0"/>
              <a:t>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Solution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4114800"/>
          </a:xfrm>
        </p:spPr>
        <p:txBody>
          <a:bodyPr/>
          <a:lstStyle/>
          <a:p>
            <a:r>
              <a:rPr lang="en-US" dirty="0" smtClean="0"/>
              <a:t>Numerical solution methods do not generate exact solutions; they practically always introduce some error</a:t>
            </a:r>
          </a:p>
          <a:p>
            <a:pPr lvl="1"/>
            <a:r>
              <a:rPr lang="en-US" dirty="0" smtClean="0"/>
              <a:t>Methods assume time advances in discrete increments, called a </a:t>
            </a:r>
            <a:r>
              <a:rPr lang="en-US" dirty="0" err="1" smtClean="0"/>
              <a:t>stepsize</a:t>
            </a:r>
            <a:r>
              <a:rPr lang="en-US" dirty="0" smtClean="0"/>
              <a:t> (or time step),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endParaRPr lang="en-US" dirty="0" smtClean="0"/>
          </a:p>
          <a:p>
            <a:pPr lvl="1"/>
            <a:r>
              <a:rPr lang="en-US" dirty="0" smtClean="0"/>
              <a:t>Speed accuracy tradeoff: a smaller 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 usually gives a better solution, but it takes longer to compute </a:t>
            </a:r>
          </a:p>
          <a:p>
            <a:pPr lvl="1"/>
            <a:r>
              <a:rPr lang="en-US" dirty="0" smtClean="0"/>
              <a:t>Numeric </a:t>
            </a:r>
            <a:r>
              <a:rPr lang="en-US" dirty="0" err="1" smtClean="0"/>
              <a:t>roundoff</a:t>
            </a:r>
            <a:r>
              <a:rPr lang="en-US" dirty="0" smtClean="0"/>
              <a:t> error due to finite computer word size</a:t>
            </a:r>
          </a:p>
          <a:p>
            <a:r>
              <a:rPr lang="en-US" dirty="0" smtClean="0"/>
              <a:t>Key issue is the derivative of </a:t>
            </a:r>
            <a:r>
              <a:rPr lang="en-US" b="1" dirty="0" smtClean="0"/>
              <a:t>x, f(x)</a:t>
            </a:r>
            <a:r>
              <a:rPr lang="en-US" dirty="0" smtClean="0"/>
              <a:t> depends on </a:t>
            </a:r>
            <a:r>
              <a:rPr lang="en-US" b="1" dirty="0" smtClean="0"/>
              <a:t>x</a:t>
            </a:r>
            <a:r>
              <a:rPr lang="en-US" dirty="0" smtClean="0"/>
              <a:t>, the value we are trying to determine</a:t>
            </a:r>
          </a:p>
          <a:p>
            <a:r>
              <a:rPr lang="en-US" dirty="0" smtClean="0"/>
              <a:t>A solution exists as long as </a:t>
            </a:r>
            <a:r>
              <a:rPr lang="en-US" b="1" dirty="0" smtClean="0"/>
              <a:t>f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 is continuously differentiable</a:t>
            </a: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12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Solution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wide variety of different solution approaches, we will only touch on several</a:t>
            </a:r>
          </a:p>
          <a:p>
            <a:r>
              <a:rPr lang="en-US" dirty="0" smtClean="0"/>
              <a:t>One-step methods: require information about solution just at one point, </a:t>
            </a:r>
            <a:r>
              <a:rPr lang="en-US" b="1" dirty="0" smtClean="0"/>
              <a:t>x</a:t>
            </a:r>
            <a:r>
              <a:rPr lang="en-US" dirty="0" smtClean="0"/>
              <a:t>(t)</a:t>
            </a:r>
          </a:p>
          <a:p>
            <a:pPr lvl="1"/>
            <a:r>
              <a:rPr lang="en-US" dirty="0" smtClean="0"/>
              <a:t>Forward Euler </a:t>
            </a:r>
          </a:p>
          <a:p>
            <a:pPr lvl="1"/>
            <a:r>
              <a:rPr lang="en-US" dirty="0" err="1" smtClean="0"/>
              <a:t>Runge-Kutta</a:t>
            </a:r>
            <a:endParaRPr lang="en-US" dirty="0" smtClean="0"/>
          </a:p>
          <a:p>
            <a:r>
              <a:rPr lang="en-US" dirty="0" smtClean="0"/>
              <a:t>Multi-step methods: make use of information at more than one point, </a:t>
            </a:r>
            <a:r>
              <a:rPr lang="en-US" b="1" dirty="0"/>
              <a:t>x</a:t>
            </a:r>
            <a:r>
              <a:rPr lang="en-US" dirty="0"/>
              <a:t>(t</a:t>
            </a:r>
            <a:r>
              <a:rPr lang="en-US" dirty="0" smtClean="0"/>
              <a:t>), </a:t>
            </a:r>
            <a:r>
              <a:rPr lang="en-US" b="1" dirty="0" smtClean="0"/>
              <a:t>x</a:t>
            </a:r>
            <a:r>
              <a:rPr lang="en-US" dirty="0" smtClean="0"/>
              <a:t>(t-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), </a:t>
            </a:r>
            <a:r>
              <a:rPr lang="en-US" b="1" dirty="0" smtClean="0"/>
              <a:t>x</a:t>
            </a:r>
            <a:r>
              <a:rPr lang="en-US" dirty="0" smtClean="0"/>
              <a:t>(t-</a:t>
            </a:r>
            <a:r>
              <a:rPr lang="en-US" dirty="0" smtClean="0">
                <a:latin typeface="Symbol" panose="05050102010706020507" pitchFamily="18" charset="2"/>
              </a:rPr>
              <a:t>D2</a:t>
            </a:r>
            <a:r>
              <a:rPr lang="en-US" dirty="0" smtClean="0"/>
              <a:t>t)…</a:t>
            </a:r>
          </a:p>
          <a:p>
            <a:pPr lvl="1"/>
            <a:r>
              <a:rPr lang="en-US" dirty="0" smtClean="0"/>
              <a:t>Adams-</a:t>
            </a:r>
            <a:r>
              <a:rPr lang="en-US" dirty="0" err="1" smtClean="0"/>
              <a:t>Bashforth</a:t>
            </a:r>
            <a:endParaRPr lang="en-US" dirty="0"/>
          </a:p>
          <a:p>
            <a:r>
              <a:rPr lang="en-US" dirty="0" smtClean="0"/>
              <a:t>Predictor-Corrector Methods: implicit</a:t>
            </a:r>
          </a:p>
          <a:p>
            <a:pPr lvl="1"/>
            <a:r>
              <a:rPr lang="en-US" dirty="0" smtClean="0"/>
              <a:t>Backward Euler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16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Propagation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4114800"/>
          </a:xfrm>
        </p:spPr>
        <p:txBody>
          <a:bodyPr/>
          <a:lstStyle/>
          <a:p>
            <a:r>
              <a:rPr lang="en-US" dirty="0"/>
              <a:t>At each time step the total round-off error is the sum of the local round-off at time </a:t>
            </a:r>
            <a:r>
              <a:rPr lang="en-US" dirty="0" smtClean="0"/>
              <a:t>and </a:t>
            </a:r>
            <a:r>
              <a:rPr lang="en-US" dirty="0"/>
              <a:t>the propagated error from steps 1, 2 ,  … , k − 1</a:t>
            </a:r>
          </a:p>
          <a:p>
            <a:r>
              <a:rPr lang="en-US" dirty="0"/>
              <a:t>An algorithm with the desirable property that local round-off error decays with increasing number of steps is said to be numerically stable</a:t>
            </a:r>
          </a:p>
          <a:p>
            <a:r>
              <a:rPr lang="en-US" dirty="0"/>
              <a:t>Otherwise, the algorithm is numerically </a:t>
            </a:r>
            <a:r>
              <a:rPr lang="en-US" dirty="0" smtClean="0"/>
              <a:t>unstable</a:t>
            </a:r>
          </a:p>
          <a:p>
            <a:r>
              <a:rPr lang="en-US" dirty="0" smtClean="0"/>
              <a:t>Numerically unstable algorithms can nevertheless give quite good performance if appropriate time steps are used</a:t>
            </a:r>
          </a:p>
          <a:p>
            <a:pPr lvl="1"/>
            <a:r>
              <a:rPr lang="en-US" dirty="0" smtClean="0"/>
              <a:t>This is particularly true when coupled with algebraic equations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28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Euler’s Method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1491"/>
              </p:ext>
            </p:extLst>
          </p:nvPr>
        </p:nvGraphicFramePr>
        <p:xfrm>
          <a:off x="476250" y="1279525"/>
          <a:ext cx="77216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1" name="Equation" r:id="rId4" imgW="7721280" imgH="4012920" progId="Equation.DSMT4">
                  <p:embed/>
                </p:oleObj>
              </mc:Choice>
              <mc:Fallback>
                <p:oleObj name="Equation" r:id="rId4" imgW="7721280" imgH="4012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1279525"/>
                        <a:ext cx="77216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Euler’s Method Algorithm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8465891"/>
              </p:ext>
            </p:extLst>
          </p:nvPr>
        </p:nvGraphicFramePr>
        <p:xfrm>
          <a:off x="469900" y="1273175"/>
          <a:ext cx="6807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65" name="Equation" r:id="rId4" imgW="6806880" imgH="3657600" progId="Equation.DSMT4">
                  <p:embed/>
                </p:oleObj>
              </mc:Choice>
              <mc:Fallback>
                <p:oleObj name="Equation" r:id="rId4" imgW="6806880" imgH="3657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273175"/>
                        <a:ext cx="68072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Euler’s Method Example 1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557592"/>
              </p:ext>
            </p:extLst>
          </p:nvPr>
        </p:nvGraphicFramePr>
        <p:xfrm>
          <a:off x="469900" y="1266825"/>
          <a:ext cx="81915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9" name="Equation" r:id="rId4" imgW="8191440" imgH="2641320" progId="Equation.DSMT4">
                  <p:embed/>
                </p:oleObj>
              </mc:Choice>
              <mc:Fallback>
                <p:oleObj name="Equation" r:id="rId4" imgW="819144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266825"/>
                        <a:ext cx="81915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Euler’s Method Example 1, cont’d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73930"/>
              </p:ext>
            </p:extLst>
          </p:nvPr>
        </p:nvGraphicFramePr>
        <p:xfrm>
          <a:off x="457200" y="1280160"/>
          <a:ext cx="6629400" cy="5226051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752600"/>
                <a:gridCol w="18288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actual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x(t)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x(t)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9.048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7.408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3.678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1.353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Euler’s Method Example 2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40563"/>
              </p:ext>
            </p:extLst>
          </p:nvPr>
        </p:nvGraphicFramePr>
        <p:xfrm>
          <a:off x="457200" y="1280160"/>
          <a:ext cx="76835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3" name="Equation" r:id="rId4" imgW="7683480" imgH="4622760" progId="Equation.DSMT4">
                  <p:embed/>
                </p:oleObj>
              </mc:Choice>
              <mc:Fallback>
                <p:oleObj name="Equation" r:id="rId4" imgW="7683480" imgH="4622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835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Please read Chapters 11 and 12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10 is 11.1, 11.4, 11.12, 11.19, 11.21; quiz on Dec 1 (hence it will not be turned in)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We will be dropping your lowest two HW and/or Quiz scores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Chapter 6 Design Project 1 is assigned.  Will count as 3 regular home works and is due on Tuesday Dec 6.  </a:t>
            </a:r>
          </a:p>
          <a:p>
            <a:pPr lvl="1"/>
            <a:r>
              <a:rPr lang="en-US" sz="1800" dirty="0" smtClean="0"/>
              <a:t>For tower configurations assume </a:t>
            </a:r>
            <a:r>
              <a:rPr lang="en-US" sz="1800" dirty="0"/>
              <a:t>a symmetric conductor spacing, with the distance in feet given by the following formula</a:t>
            </a:r>
            <a:r>
              <a:rPr lang="en-US" sz="1800" dirty="0" smtClean="0"/>
              <a:t>:  (</a:t>
            </a:r>
            <a:r>
              <a:rPr lang="en-US" sz="1800" dirty="0"/>
              <a:t>Last two digits of your EIN+150)/10.  Example student A has an UIN of xxx65.  Then </a:t>
            </a:r>
            <a:r>
              <a:rPr lang="en-US" sz="1800" dirty="0" smtClean="0"/>
              <a:t>spacing </a:t>
            </a:r>
            <a:r>
              <a:rPr lang="en-US" sz="1800" dirty="0"/>
              <a:t>is (65+150)/10 = 21.50 ft.  </a:t>
            </a: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Final exam is on Monday December 12, 1:30-4:30pm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Comprehensive, closed book/notes; three note sheets allowed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Last name A-H in ECEB 3013, rest in ECE 3017</a:t>
            </a:r>
          </a:p>
          <a:p>
            <a:pPr marL="0" indent="0" eaLnBrk="1" hangingPunct="1">
              <a:buNone/>
            </a:pPr>
            <a:r>
              <a:rPr lang="en-US" dirty="0" smtClean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Euler's Method Example 2, cont'd</a:t>
            </a:r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102242"/>
              </p:ext>
            </p:extLst>
          </p:nvPr>
        </p:nvGraphicFramePr>
        <p:xfrm>
          <a:off x="457200" y="1280160"/>
          <a:ext cx="74295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37" name="Equation" r:id="rId4" imgW="7429320" imgH="4698720" progId="Equation.DSMT4">
                  <p:embed/>
                </p:oleObj>
              </mc:Choice>
              <mc:Fallback>
                <p:oleObj name="Equation" r:id="rId4" imgW="7429320" imgH="46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295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Euler's Method Example 2, cont'd</a:t>
            </a:r>
          </a:p>
        </p:txBody>
      </p:sp>
      <p:graphicFrame>
        <p:nvGraphicFramePr>
          <p:cNvPr id="9011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827089"/>
              </p:ext>
            </p:extLst>
          </p:nvPr>
        </p:nvGraphicFramePr>
        <p:xfrm>
          <a:off x="365760" y="1280160"/>
          <a:ext cx="6019800" cy="5226051"/>
        </p:xfrm>
        <a:graphic>
          <a:graphicData uri="http://schemas.openxmlformats.org/drawingml/2006/table">
            <a:tbl>
              <a:tblPr/>
              <a:tblGrid>
                <a:gridCol w="1644650"/>
                <a:gridCol w="1644650"/>
                <a:gridCol w="27305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	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actual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(t)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t=0.25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0.9689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0.8776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0.7317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0.5403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0.6289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0.8623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-151,983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679721" y="1295400"/>
            <a:ext cx="2198038" cy="48320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Since we </a:t>
            </a:r>
            <a:br>
              <a:rPr lang="en-US" dirty="0" smtClean="0"/>
            </a:br>
            <a:r>
              <a:rPr lang="en-US" dirty="0" smtClean="0"/>
              <a:t>know from</a:t>
            </a:r>
            <a:br>
              <a:rPr lang="en-US" dirty="0" smtClean="0"/>
            </a:br>
            <a:r>
              <a:rPr lang="en-US" dirty="0" smtClean="0"/>
              <a:t>the exact</a:t>
            </a:r>
            <a:br>
              <a:rPr lang="en-US" dirty="0" smtClean="0"/>
            </a:br>
            <a:r>
              <a:rPr lang="en-US" dirty="0" smtClean="0"/>
              <a:t>solution that</a:t>
            </a:r>
            <a:br>
              <a:rPr lang="en-US" dirty="0" smtClean="0"/>
            </a:br>
            <a:r>
              <a:rPr lang="en-US" dirty="0" smtClean="0"/>
              <a:t>x1 is bounded</a:t>
            </a:r>
            <a:br>
              <a:rPr lang="en-US" dirty="0" smtClean="0"/>
            </a:br>
            <a:r>
              <a:rPr lang="en-US" dirty="0" smtClean="0"/>
              <a:t>between </a:t>
            </a:r>
            <a:br>
              <a:rPr lang="en-US" dirty="0" smtClean="0"/>
            </a:br>
            <a:r>
              <a:rPr lang="en-US" dirty="0" smtClean="0"/>
              <a:t>-1 and 1, </a:t>
            </a:r>
            <a:br>
              <a:rPr lang="en-US" dirty="0" smtClean="0"/>
            </a:br>
            <a:r>
              <a:rPr lang="en-US" dirty="0" smtClean="0"/>
              <a:t>clearly the</a:t>
            </a:r>
            <a:br>
              <a:rPr lang="en-US" dirty="0" smtClean="0"/>
            </a:br>
            <a:r>
              <a:rPr lang="en-US" dirty="0" smtClean="0"/>
              <a:t>method is</a:t>
            </a:r>
            <a:br>
              <a:rPr lang="en-US" dirty="0" smtClean="0"/>
            </a:br>
            <a:r>
              <a:rPr lang="en-US" dirty="0" smtClean="0"/>
              <a:t>numerically</a:t>
            </a:r>
            <a:br>
              <a:rPr lang="en-US" dirty="0" smtClean="0"/>
            </a:br>
            <a:r>
              <a:rPr lang="en-US" dirty="0" smtClean="0"/>
              <a:t>unstable</a:t>
            </a:r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Euler's Method Example 2, cont'd</a:t>
            </a:r>
          </a:p>
        </p:txBody>
      </p:sp>
      <p:graphicFrame>
        <p:nvGraphicFramePr>
          <p:cNvPr id="9113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899340"/>
              </p:ext>
            </p:extLst>
          </p:nvPr>
        </p:nvGraphicFramePr>
        <p:xfrm>
          <a:off x="609600" y="2438400"/>
          <a:ext cx="4191000" cy="3484563"/>
        </p:xfrm>
        <a:graphic>
          <a:graphicData uri="http://schemas.openxmlformats.org/drawingml/2006/table">
            <a:tbl>
              <a:tblPr/>
              <a:tblGrid>
                <a:gridCol w="2057400"/>
                <a:gridCol w="21336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en-US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-0.8391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-3.129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-1.4088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-0.8823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-0.8423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57200" y="1280160"/>
            <a:ext cx="77946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Below is a comparison of the solution values for 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Times" charset="0"/>
              </a:rPr>
              <a:t>(t)</a:t>
            </a:r>
          </a:p>
          <a:p>
            <a:pPr eaLnBrk="1" hangingPunct="1"/>
            <a:r>
              <a:rPr lang="en-US" altLang="en-US" sz="2800" dirty="0">
                <a:latin typeface="Times" charset="0"/>
              </a:rPr>
              <a:t>at time t = 10 seconds</a:t>
            </a:r>
            <a:endParaRPr lang="en-US" altLang="en-US" sz="2800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762000"/>
          </a:xfrm>
        </p:spPr>
        <p:txBody>
          <a:bodyPr/>
          <a:lstStyle/>
          <a:p>
            <a:r>
              <a:rPr lang="en-US" dirty="0" smtClean="0"/>
              <a:t>Second Order </a:t>
            </a:r>
            <a:r>
              <a:rPr lang="en-US" dirty="0" err="1" smtClean="0"/>
              <a:t>Runge-Kutta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539240"/>
          </a:xfrm>
        </p:spPr>
        <p:txBody>
          <a:bodyPr/>
          <a:lstStyle/>
          <a:p>
            <a:r>
              <a:rPr lang="en-US" dirty="0" smtClean="0"/>
              <a:t>Runge-Kutta methods improve on Euler's method by evaluating </a:t>
            </a:r>
            <a:r>
              <a:rPr lang="en-US" b="1" dirty="0" smtClean="0"/>
              <a:t>f</a:t>
            </a:r>
            <a:r>
              <a:rPr lang="en-US" dirty="0" smtClean="0"/>
              <a:t>(</a:t>
            </a:r>
            <a:r>
              <a:rPr lang="en-US" b="1" dirty="0" smtClean="0"/>
              <a:t>x</a:t>
            </a:r>
            <a:r>
              <a:rPr lang="en-US" dirty="0" smtClean="0"/>
              <a:t>) at selected points over the time step</a:t>
            </a:r>
          </a:p>
          <a:p>
            <a:r>
              <a:rPr lang="en-US" dirty="0" smtClean="0"/>
              <a:t>Simplest method is the second order method in which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That is, </a:t>
            </a:r>
            <a:r>
              <a:rPr lang="en-US" b="1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 is what we get from Euler's; </a:t>
            </a:r>
            <a:r>
              <a:rPr lang="en-US" b="1" dirty="0" smtClean="0"/>
              <a:t>k</a:t>
            </a:r>
            <a:r>
              <a:rPr lang="en-US" baseline="-25000" dirty="0" smtClean="0"/>
              <a:t>2 </a:t>
            </a:r>
            <a:r>
              <a:rPr lang="en-US" dirty="0" smtClean="0"/>
              <a:t>improves on this by reevaluating at the estimated end of the time step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171888"/>
              </p:ext>
            </p:extLst>
          </p:nvPr>
        </p:nvGraphicFramePr>
        <p:xfrm>
          <a:off x="838200" y="2667000"/>
          <a:ext cx="3962400" cy="244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61" name="Equation" r:id="rId3" imgW="1892160" imgH="1168200" progId="Equation.DSMT4">
                  <p:embed/>
                </p:oleObj>
              </mc:Choice>
              <mc:Fallback>
                <p:oleObj name="Equation" r:id="rId3" imgW="1892160" imgH="1168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667000"/>
                        <a:ext cx="3962400" cy="244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09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RK2 Versus Euler's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458200" cy="3733800"/>
          </a:xfrm>
        </p:spPr>
        <p:txBody>
          <a:bodyPr/>
          <a:lstStyle/>
          <a:p>
            <a:r>
              <a:rPr lang="en-US" dirty="0" smtClean="0"/>
              <a:t>RK2 requires twice the function evaluations per iteration, but gives much better results</a:t>
            </a:r>
          </a:p>
          <a:p>
            <a:r>
              <a:rPr lang="en-US" dirty="0" smtClean="0"/>
              <a:t>With RK2 the error tends to vary with the cube of the step size, compared with the square of the step size for Euler's</a:t>
            </a:r>
          </a:p>
          <a:p>
            <a:r>
              <a:rPr lang="en-US" dirty="0" smtClean="0"/>
              <a:t>The smaller error allows for larger step sizes compared to </a:t>
            </a:r>
            <a:r>
              <a:rPr lang="en-US" dirty="0" err="1" smtClean="0"/>
              <a:t>Eulers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42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Transient Stability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676400"/>
          </a:xfrm>
        </p:spPr>
        <p:txBody>
          <a:bodyPr/>
          <a:lstStyle/>
          <a:p>
            <a:r>
              <a:rPr lang="en-US" altLang="en-US" dirty="0" smtClean="0">
                <a:latin typeface="Times" charset="0"/>
                <a:cs typeface="Times New Roman" pitchFamily="18" charset="0"/>
              </a:rPr>
              <a:t>A 60 Hz generator is supplying 550 MW to an infinite bus (with 1.0 per unit voltage) through two parallel transmission lines.  Determine initial angle change for a fault midway down one of the lines.</a:t>
            </a:r>
            <a:br>
              <a:rPr lang="en-US" altLang="en-US" dirty="0" smtClean="0">
                <a:latin typeface="Times" charset="0"/>
                <a:cs typeface="Times New Roman" pitchFamily="18" charset="0"/>
              </a:rPr>
            </a:br>
            <a:r>
              <a:rPr lang="en-US" altLang="en-US" dirty="0" smtClean="0">
                <a:latin typeface="Times" charset="0"/>
                <a:cs typeface="Times New Roman" pitchFamily="18" charset="0"/>
              </a:rPr>
              <a:t>H = 20 seconds, D = 0.1.  Use </a:t>
            </a:r>
            <a:r>
              <a:rPr lang="en-US" altLang="en-US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lang="en-US" altLang="en-US" dirty="0" smtClean="0">
                <a:latin typeface="Times" charset="0"/>
                <a:cs typeface="Times New Roman" pitchFamily="18" charset="0"/>
              </a:rPr>
              <a:t>t=0.01 second.</a:t>
            </a:r>
          </a:p>
        </p:txBody>
      </p:sp>
      <p:pic>
        <p:nvPicPr>
          <p:cNvPr id="8196" name="Picture 4" descr="fig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862" r="9412" b="73318"/>
          <a:stretch>
            <a:fillRect/>
          </a:stretch>
        </p:blipFill>
        <p:spPr bwMode="auto">
          <a:xfrm>
            <a:off x="1295400" y="3768725"/>
            <a:ext cx="4954587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117725" y="461327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E</a:t>
            </a:r>
            <a:r>
              <a:rPr lang="en-US" altLang="en-US" baseline="-25000"/>
              <a:t>a</a:t>
            </a:r>
            <a:endParaRPr lang="en-US" altLang="en-US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Transient Stability Example, cont'd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90015"/>
              </p:ext>
            </p:extLst>
          </p:nvPr>
        </p:nvGraphicFramePr>
        <p:xfrm>
          <a:off x="457200" y="1280160"/>
          <a:ext cx="704850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5" name="Equation" r:id="rId4" imgW="7048500" imgH="4699000" progId="Equation.DSMT4">
                  <p:embed/>
                </p:oleObj>
              </mc:Choice>
              <mc:Fallback>
                <p:oleObj name="Equation" r:id="rId4" imgW="7048500" imgH="469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04850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Transient Stability Example, cont'd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655068"/>
              </p:ext>
            </p:extLst>
          </p:nvPr>
        </p:nvGraphicFramePr>
        <p:xfrm>
          <a:off x="457200" y="1280160"/>
          <a:ext cx="8026400" cy="496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09" name="Equation" r:id="rId4" imgW="8026400" imgH="4965700" progId="Equation.DSMT4">
                  <p:embed/>
                </p:oleObj>
              </mc:Choice>
              <mc:Fallback>
                <p:oleObj name="Equation" r:id="rId4" imgW="8026400" imgH="4965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26400" cy="496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Transient Stability Example, cont'd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669039"/>
              </p:ext>
            </p:extLst>
          </p:nvPr>
        </p:nvGraphicFramePr>
        <p:xfrm>
          <a:off x="457200" y="1280160"/>
          <a:ext cx="76708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3" name="Equation" r:id="rId4" imgW="7670800" imgH="4800600" progId="Equation.DSMT4">
                  <p:embed/>
                </p:oleObj>
              </mc:Choice>
              <mc:Fallback>
                <p:oleObj name="Equation" r:id="rId4" imgW="7670800" imgH="480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708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Transient Stability Example, cont'd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157413" y="174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897341"/>
              </p:ext>
            </p:extLst>
          </p:nvPr>
        </p:nvGraphicFramePr>
        <p:xfrm>
          <a:off x="457200" y="1280160"/>
          <a:ext cx="7162800" cy="498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56" r:id="rId4" imgW="6439535" imgH="4485005" progId="Unknown">
                  <p:embed/>
                </p:oleObj>
              </mc:Choice>
              <mc:Fallback>
                <p:oleObj r:id="rId4" imgW="6439535" imgH="4485005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162800" cy="4986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SMIB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362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Assume a generator is supplying power to an infinite bus through two parallel transmission lines.  Then a balanced three phase fault occurs at the terminal of one of the lines.  The fault is cleared by the opening of this line’s circuit breakers.  </a:t>
            </a:r>
          </a:p>
        </p:txBody>
      </p:sp>
      <p:pic>
        <p:nvPicPr>
          <p:cNvPr id="39940" name="Picture 4" descr="fig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31"/>
          <a:stretch>
            <a:fillRect/>
          </a:stretch>
        </p:blipFill>
        <p:spPr bwMode="auto">
          <a:xfrm>
            <a:off x="762000" y="365760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cont’d</a:t>
            </a:r>
          </a:p>
        </p:txBody>
      </p:sp>
      <p:pic>
        <p:nvPicPr>
          <p:cNvPr id="11268" name="Picture 3" descr="fig1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r="5882" b="81944"/>
          <a:stretch>
            <a:fillRect/>
          </a:stretch>
        </p:blipFill>
        <p:spPr bwMode="auto">
          <a:xfrm>
            <a:off x="533400" y="1905000"/>
            <a:ext cx="5486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3952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Simplified </a:t>
            </a:r>
            <a:r>
              <a:rPr lang="en-US" altLang="en-US" sz="2800" dirty="0" err="1"/>
              <a:t>prefault</a:t>
            </a:r>
            <a:r>
              <a:rPr lang="en-US" altLang="en-US" sz="2800" dirty="0"/>
              <a:t> system</a:t>
            </a:r>
          </a:p>
        </p:txBody>
      </p:sp>
      <p:pic>
        <p:nvPicPr>
          <p:cNvPr id="11270" name="Picture 5" descr="fig161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8" r="22353" b="73318"/>
          <a:stretch>
            <a:fillRect/>
          </a:stretch>
        </p:blipFill>
        <p:spPr bwMode="auto">
          <a:xfrm>
            <a:off x="533400" y="4114800"/>
            <a:ext cx="3352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69164"/>
              </p:ext>
            </p:extLst>
          </p:nvPr>
        </p:nvGraphicFramePr>
        <p:xfrm>
          <a:off x="4191000" y="3960813"/>
          <a:ext cx="44196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21" name="Equation" r:id="rId6" imgW="4419600" imgH="2565400" progId="Equation.DSMT4">
                  <p:embed/>
                </p:oleObj>
              </mc:Choice>
              <mc:Fallback>
                <p:oleObj name="Equation" r:id="rId6" imgW="4419600" imgH="256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60813"/>
                        <a:ext cx="44196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Faulted System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528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During the fault the system changes</a:t>
            </a:r>
          </a:p>
        </p:txBody>
      </p:sp>
      <p:pic>
        <p:nvPicPr>
          <p:cNvPr id="40964" name="Picture 4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b="81081"/>
          <a:stretch>
            <a:fillRect/>
          </a:stretch>
        </p:blipFill>
        <p:spPr bwMode="auto">
          <a:xfrm>
            <a:off x="457200" y="1981200"/>
            <a:ext cx="685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684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The equivalent system during the fault is then </a:t>
            </a:r>
            <a:r>
              <a:rPr lang="en-US" altLang="en-US"/>
              <a:t> </a:t>
            </a:r>
          </a:p>
        </p:txBody>
      </p:sp>
      <p:pic>
        <p:nvPicPr>
          <p:cNvPr id="40966" name="Picture 6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0" t="20702" r="35294" b="60379"/>
          <a:stretch>
            <a:fillRect/>
          </a:stretch>
        </p:blipFill>
        <p:spPr bwMode="auto">
          <a:xfrm>
            <a:off x="457200" y="4648200"/>
            <a:ext cx="37496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3741730" cy="181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During this fault no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power can be transferred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from the generator to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the system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Post Fault System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5883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After the fault the system again changes</a:t>
            </a:r>
          </a:p>
        </p:txBody>
      </p:sp>
      <p:pic>
        <p:nvPicPr>
          <p:cNvPr id="41988" name="Picture 4" descr="fi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44"/>
          <a:stretch>
            <a:fillRect/>
          </a:stretch>
        </p:blipFill>
        <p:spPr bwMode="auto">
          <a:xfrm>
            <a:off x="457200" y="1981200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6570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The equivalent system after the fault is then </a:t>
            </a:r>
            <a:r>
              <a:rPr lang="en-US" altLang="en-US"/>
              <a:t> </a:t>
            </a:r>
          </a:p>
        </p:txBody>
      </p:sp>
      <p:pic>
        <p:nvPicPr>
          <p:cNvPr id="41990" name="Picture 6" descr="fi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2" b="64693"/>
          <a:stretch>
            <a:fillRect/>
          </a:stretch>
        </p:blipFill>
        <p:spPr bwMode="auto">
          <a:xfrm>
            <a:off x="457200" y="4648200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Dynamics</a:t>
            </a:r>
          </a:p>
        </p:txBody>
      </p:sp>
      <p:pic>
        <p:nvPicPr>
          <p:cNvPr id="12292" name="Picture 3" descr="fig168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64" r="23529" b="69867"/>
          <a:stretch/>
        </p:blipFill>
        <p:spPr bwMode="auto">
          <a:xfrm>
            <a:off x="457200" y="1280160"/>
            <a:ext cx="54864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12893"/>
              </p:ext>
            </p:extLst>
          </p:nvPr>
        </p:nvGraphicFramePr>
        <p:xfrm>
          <a:off x="463550" y="4476750"/>
          <a:ext cx="71501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5" name="Equation" r:id="rId5" imgW="7149960" imgH="2082600" progId="Equation.DSMT4">
                  <p:embed/>
                </p:oleObj>
              </mc:Choice>
              <mc:Fallback>
                <p:oleObj name="Equation" r:id="rId5" imgW="714996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476750"/>
                        <a:ext cx="71501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Example 11.5</a:t>
            </a:r>
            <a:endParaRPr lang="en-US" dirty="0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43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Algebraic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5987" cy="1844040"/>
          </a:xfrm>
        </p:spPr>
        <p:txBody>
          <a:bodyPr/>
          <a:lstStyle/>
          <a:p>
            <a:r>
              <a:rPr lang="en-US" dirty="0" smtClean="0"/>
              <a:t>Many problems, including many in the power area, can be formulated as a set of differential, algebraic equations (DAE)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power example is transient stability, in which </a:t>
            </a:r>
            <a:r>
              <a:rPr lang="en-US" b="1" dirty="0" smtClean="0"/>
              <a:t>f</a:t>
            </a:r>
            <a:r>
              <a:rPr lang="en-US" dirty="0" smtClean="0"/>
              <a:t> represents (primarily) the generator dynamics, and </a:t>
            </a:r>
            <a:r>
              <a:rPr lang="en-US" b="1" dirty="0" smtClean="0"/>
              <a:t>g</a:t>
            </a:r>
            <a:r>
              <a:rPr lang="en-US" dirty="0" smtClean="0"/>
              <a:t> (primarily) the bus power balance equations</a:t>
            </a:r>
          </a:p>
          <a:p>
            <a:r>
              <a:rPr lang="en-US" dirty="0" smtClean="0"/>
              <a:t>We'll initially consider the simpler problem of just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24723"/>
              </p:ext>
            </p:extLst>
          </p:nvPr>
        </p:nvGraphicFramePr>
        <p:xfrm>
          <a:off x="1219200" y="2743200"/>
          <a:ext cx="1879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2" name="Equation" r:id="rId3" imgW="1879560" imgH="914400" progId="Equation.DSMT4">
                  <p:embed/>
                </p:oleObj>
              </mc:Choice>
              <mc:Fallback>
                <p:oleObj name="Equation" r:id="rId3" imgW="187956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743200"/>
                        <a:ext cx="1879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171889"/>
              </p:ext>
            </p:extLst>
          </p:nvPr>
        </p:nvGraphicFramePr>
        <p:xfrm>
          <a:off x="1143000" y="5899150"/>
          <a:ext cx="187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3" name="Equation" r:id="rId5" imgW="1879560" imgH="393480" progId="Equation.DSMT4">
                  <p:embed/>
                </p:oleObj>
              </mc:Choice>
              <mc:Fallback>
                <p:oleObj name="Equation" r:id="rId5" imgW="1879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99150"/>
                        <a:ext cx="1879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23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6032</TotalTime>
  <Words>917</Words>
  <Application>Microsoft Office PowerPoint</Application>
  <PresentationFormat>On-screen Show (4:3)</PresentationFormat>
  <Paragraphs>212</Paragraphs>
  <Slides>29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Capsules</vt:lpstr>
      <vt:lpstr>Equation</vt:lpstr>
      <vt:lpstr>Unknown</vt:lpstr>
      <vt:lpstr>ECE 476  Power System Analysis</vt:lpstr>
      <vt:lpstr>Announcements</vt:lpstr>
      <vt:lpstr>SMIB Example</vt:lpstr>
      <vt:lpstr>SMIB Example, cont’d</vt:lpstr>
      <vt:lpstr>SMIB Example, Faulted System</vt:lpstr>
      <vt:lpstr>SMIB Example, Post Fault System</vt:lpstr>
      <vt:lpstr>SMIB Example, Dynamics</vt:lpstr>
      <vt:lpstr>Modified Example 11.5</vt:lpstr>
      <vt:lpstr>Differential Algebraic Equations</vt:lpstr>
      <vt:lpstr>Ordinary Differential Equations (ODEs) </vt:lpstr>
      <vt:lpstr>Initial value Problem Examples</vt:lpstr>
      <vt:lpstr>Numerical Solution Methods</vt:lpstr>
      <vt:lpstr>Numerical Solution Methods</vt:lpstr>
      <vt:lpstr>Error Propagation</vt:lpstr>
      <vt:lpstr>Euler’s Method</vt:lpstr>
      <vt:lpstr>Euler’s Method Algorithm</vt:lpstr>
      <vt:lpstr>Euler’s Method Example 1</vt:lpstr>
      <vt:lpstr>Euler’s Method Example 1, cont’d</vt:lpstr>
      <vt:lpstr>Euler’s Method Example 2</vt:lpstr>
      <vt:lpstr>Euler's Method Example 2, cont'd</vt:lpstr>
      <vt:lpstr>Euler's Method Example 2, cont'd</vt:lpstr>
      <vt:lpstr>Euler's Method Example 2, cont'd</vt:lpstr>
      <vt:lpstr>Second Order Runge-Kutta Method</vt:lpstr>
      <vt:lpstr>RK2 Versus Euler's</vt:lpstr>
      <vt:lpstr>Transient Stability Example</vt:lpstr>
      <vt:lpstr>Transient Stability Example, cont'd</vt:lpstr>
      <vt:lpstr>Transient Stability Example, cont'd</vt:lpstr>
      <vt:lpstr>Transient Stability Example, cont'd</vt:lpstr>
      <vt:lpstr>Transient Stability Example, cont'd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391</cp:revision>
  <cp:lastPrinted>2016-10-19T17:03:33Z</cp:lastPrinted>
  <dcterms:created xsi:type="dcterms:W3CDTF">2000-05-11T14:27:08Z</dcterms:created>
  <dcterms:modified xsi:type="dcterms:W3CDTF">2016-11-29T21:16:43Z</dcterms:modified>
</cp:coreProperties>
</file>